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007997047244096E-2"/>
          <c:y val="3.7713292337231946E-2"/>
          <c:w val="0.82799200295275588"/>
          <c:h val="0.792488271439747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Potential (all students)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  <c:pt idx="0">
                  <c:v>2019</c:v>
                </c:pt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55-47A3-964C-72D32AE80E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Year-1 Target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  <c:pt idx="0">
                  <c:v>2019</c:v>
                </c:pt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55-47A3-964C-72D32AE80E6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attended (estimate)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  <c:pt idx="0">
                  <c:v>2019</c:v>
                </c:pt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B1-4CFA-9C19-083228F54C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31955727"/>
        <c:axId val="1131952399"/>
      </c:barChart>
      <c:catAx>
        <c:axId val="1131955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7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1952399"/>
        <c:crosses val="autoZero"/>
        <c:auto val="1"/>
        <c:lblAlgn val="ctr"/>
        <c:lblOffset val="100"/>
        <c:noMultiLvlLbl val="0"/>
      </c:catAx>
      <c:valAx>
        <c:axId val="1131952399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7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 Students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7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7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1955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7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70" baseline="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6DA3-C2B8-4C40-9F90-1D00A44E7E2E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1DABE-FA81-4E59-A525-87B410661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672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6DA3-C2B8-4C40-9F90-1D00A44E7E2E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1DABE-FA81-4E59-A525-87B410661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61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6DA3-C2B8-4C40-9F90-1D00A44E7E2E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1DABE-FA81-4E59-A525-87B410661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366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6DA3-C2B8-4C40-9F90-1D00A44E7E2E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1DABE-FA81-4E59-A525-87B410661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665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6DA3-C2B8-4C40-9F90-1D00A44E7E2E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1DABE-FA81-4E59-A525-87B410661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166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6DA3-C2B8-4C40-9F90-1D00A44E7E2E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1DABE-FA81-4E59-A525-87B410661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95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6DA3-C2B8-4C40-9F90-1D00A44E7E2E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1DABE-FA81-4E59-A525-87B410661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716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6DA3-C2B8-4C40-9F90-1D00A44E7E2E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1DABE-FA81-4E59-A525-87B410661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711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6DA3-C2B8-4C40-9F90-1D00A44E7E2E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1DABE-FA81-4E59-A525-87B410661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71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6DA3-C2B8-4C40-9F90-1D00A44E7E2E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1DABE-FA81-4E59-A525-87B410661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68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6DA3-C2B8-4C40-9F90-1D00A44E7E2E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1DABE-FA81-4E59-A525-87B410661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5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B6DA3-C2B8-4C40-9F90-1D00A44E7E2E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1DABE-FA81-4E59-A525-87B410661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399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/>
          </p:nvPr>
        </p:nvGraphicFramePr>
        <p:xfrm>
          <a:off x="2097314" y="1147665"/>
          <a:ext cx="8128000" cy="4293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248677" y="290945"/>
            <a:ext cx="731927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Youth </a:t>
            </a:r>
            <a:r>
              <a:rPr lang="en-US" sz="3600" dirty="0" smtClean="0"/>
              <a:t>Arts </a:t>
            </a:r>
            <a:r>
              <a:rPr lang="en-US" sz="3600" dirty="0"/>
              <a:t>Participation </a:t>
            </a:r>
            <a:r>
              <a:rPr lang="en-US" sz="3600" dirty="0" smtClean="0"/>
              <a:t>Trend </a:t>
            </a:r>
          </a:p>
          <a:p>
            <a:pPr algn="ctr"/>
            <a:r>
              <a:rPr lang="en-US" sz="2400" dirty="0" smtClean="0"/>
              <a:t>(new metric 2019)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896133" y="5478767"/>
            <a:ext cx="10584667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  18,233 WCPSS Students PK-12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(2019)</a:t>
            </a:r>
          </a:p>
          <a:p>
            <a:pPr algn="ctr"/>
            <a:endParaRPr lang="en-US" sz="3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100% have the opportunity to engage with Paramount Theatre performing arts programming at no or low cost.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35</a:t>
            </a:r>
            <a:r>
              <a:rPr lang="en-US" sz="1600" dirty="0" smtClean="0"/>
              <a:t>% </a:t>
            </a:r>
            <a:r>
              <a:rPr lang="en-US" sz="1600" dirty="0" smtClean="0"/>
              <a:t>year-1 target </a:t>
            </a:r>
            <a:r>
              <a:rPr lang="en-US" sz="1600" dirty="0" smtClean="0"/>
              <a:t>for </a:t>
            </a:r>
            <a:r>
              <a:rPr lang="en-US" sz="1600" dirty="0" smtClean="0"/>
              <a:t>this metric; </a:t>
            </a:r>
            <a:r>
              <a:rPr lang="en-US" sz="1600" dirty="0" smtClean="0"/>
              <a:t>data accumulated will reflect </a:t>
            </a:r>
            <a:r>
              <a:rPr lang="en-US" sz="1600" dirty="0" smtClean="0"/>
              <a:t>efficacy and inform year-two target. 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30% estimated to participate in Paramount Theatre programming one or more times during the year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974090" y="3682538"/>
            <a:ext cx="6533804" cy="8312"/>
          </a:xfrm>
          <a:prstGeom prst="line">
            <a:avLst/>
          </a:prstGeom>
          <a:ln w="28575" cap="flat" cmpd="sng" algn="ctr">
            <a:solidFill>
              <a:schemeClr val="accent5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122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73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Twiss</dc:creator>
  <cp:lastModifiedBy>Adam Twiss</cp:lastModifiedBy>
  <cp:revision>2</cp:revision>
  <dcterms:created xsi:type="dcterms:W3CDTF">2020-01-31T20:33:47Z</dcterms:created>
  <dcterms:modified xsi:type="dcterms:W3CDTF">2020-01-31T20:35:21Z</dcterms:modified>
</cp:coreProperties>
</file>