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Goldsboro Violent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strCache>
            </c:strRef>
          </c:cat>
          <c:val>
            <c:numRef>
              <c:f>Sheet1!$B$2:$F$2</c:f>
              <c:numCache>
                <c:formatCode>0.0%</c:formatCode>
                <c:ptCount val="5"/>
                <c:pt idx="0">
                  <c:v>0.252</c:v>
                </c:pt>
                <c:pt idx="1">
                  <c:v>0.33700000000000002</c:v>
                </c:pt>
                <c:pt idx="2">
                  <c:v>0.316</c:v>
                </c:pt>
                <c:pt idx="3">
                  <c:v>0.25900000000000001</c:v>
                </c:pt>
                <c:pt idx="4">
                  <c:v>0.309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C9-4D6F-ABEB-5DAB94BE6A1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Goldsboro Property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strCache>
            </c:strRef>
          </c:cat>
          <c:val>
            <c:numRef>
              <c:f>Sheet1!$B$4:$F$4</c:f>
              <c:numCache>
                <c:formatCode>0.0%</c:formatCode>
                <c:ptCount val="5"/>
                <c:pt idx="0">
                  <c:v>0.23599999999999999</c:v>
                </c:pt>
                <c:pt idx="1">
                  <c:v>0.26900000000000002</c:v>
                </c:pt>
                <c:pt idx="2">
                  <c:v>0.24099999999999999</c:v>
                </c:pt>
                <c:pt idx="3">
                  <c:v>0.19800000000000001</c:v>
                </c:pt>
                <c:pt idx="4">
                  <c:v>0.214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A-4884-886A-6C6182267C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12104639"/>
        <c:axId val="312105471"/>
      </c:bar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National Violent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strCache>
            </c:strRef>
          </c:cat>
          <c:val>
            <c:numRef>
              <c:f>Sheet1!$B$3:$F$3</c:f>
              <c:numCache>
                <c:formatCode>0.0%</c:formatCode>
                <c:ptCount val="5"/>
                <c:pt idx="0">
                  <c:v>0.47499999999999998</c:v>
                </c:pt>
                <c:pt idx="1">
                  <c:v>0.48099999999999998</c:v>
                </c:pt>
                <c:pt idx="2">
                  <c:v>0.495</c:v>
                </c:pt>
                <c:pt idx="3">
                  <c:v>0.45500000000000002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8C9-4D6F-ABEB-5DAB94BE6A12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National Property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2437781360066642E-17"/>
                  <c:y val="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98A-4884-886A-6C6182267C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strCache>
            </c:strRef>
          </c:cat>
          <c:val>
            <c:numRef>
              <c:f>Sheet1!$B$5:$F$5</c:f>
              <c:numCache>
                <c:formatCode>0.0%</c:formatCode>
                <c:ptCount val="5"/>
                <c:pt idx="0">
                  <c:v>0.22800000000000001</c:v>
                </c:pt>
                <c:pt idx="1">
                  <c:v>0.222</c:v>
                </c:pt>
                <c:pt idx="2">
                  <c:v>0.22800000000000001</c:v>
                </c:pt>
                <c:pt idx="3">
                  <c:v>0.17199999999999999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98A-4884-886A-6C6182267C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2104639"/>
        <c:axId val="312105471"/>
      </c:lineChart>
      <c:catAx>
        <c:axId val="312104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105471"/>
        <c:crosses val="autoZero"/>
        <c:auto val="1"/>
        <c:lblAlgn val="ctr"/>
        <c:lblOffset val="100"/>
        <c:noMultiLvlLbl val="0"/>
      </c:catAx>
      <c:valAx>
        <c:axId val="31210547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104639"/>
        <c:crosses val="autoZero"/>
        <c:crossBetween val="between"/>
      </c:valAx>
      <c:spPr>
        <a:noFill/>
        <a:ln w="12700">
          <a:solidFill>
            <a:schemeClr val="tx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66CDC-2CD3-4857-A644-9402CD7EFB2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6856-27CB-450E-BBDA-9924679BE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1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66CDC-2CD3-4857-A644-9402CD7EFB2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6856-27CB-450E-BBDA-9924679BE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17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66CDC-2CD3-4857-A644-9402CD7EFB2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6856-27CB-450E-BBDA-9924679BE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2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66CDC-2CD3-4857-A644-9402CD7EFB2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6856-27CB-450E-BBDA-9924679BE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6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66CDC-2CD3-4857-A644-9402CD7EFB2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6856-27CB-450E-BBDA-9924679BE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72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66CDC-2CD3-4857-A644-9402CD7EFB2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6856-27CB-450E-BBDA-9924679BE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89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66CDC-2CD3-4857-A644-9402CD7EFB2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6856-27CB-450E-BBDA-9924679BE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1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66CDC-2CD3-4857-A644-9402CD7EFB2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6856-27CB-450E-BBDA-9924679BE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3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66CDC-2CD3-4857-A644-9402CD7EFB2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6856-27CB-450E-BBDA-9924679BE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8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66CDC-2CD3-4857-A644-9402CD7EFB2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6856-27CB-450E-BBDA-9924679BE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22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66CDC-2CD3-4857-A644-9402CD7EFB2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6856-27CB-450E-BBDA-9924679BE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08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66CDC-2CD3-4857-A644-9402CD7EFB2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B6856-27CB-450E-BBDA-9924679BE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3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TT-902_footer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80"/>
          <a:stretch/>
        </p:blipFill>
        <p:spPr>
          <a:xfrm>
            <a:off x="0" y="6132344"/>
            <a:ext cx="12192000" cy="151226"/>
          </a:xfrm>
          <a:prstGeom prst="rect">
            <a:avLst/>
          </a:prstGeom>
        </p:spPr>
      </p:pic>
      <p:pic>
        <p:nvPicPr>
          <p:cNvPr id="7" name="Picture 6" descr="GBORO-Logo.pd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785" y="6310591"/>
            <a:ext cx="1516923" cy="427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Gotham-Book"/>
              </a:rPr>
              <a:t>City of Goldsboro </a:t>
            </a:r>
            <a:br>
              <a:rPr lang="en-US" b="1" dirty="0" smtClean="0">
                <a:latin typeface="Gotham-Book"/>
              </a:rPr>
            </a:br>
            <a:r>
              <a:rPr lang="en-US" b="1" dirty="0" smtClean="0">
                <a:latin typeface="Gotham-Book"/>
              </a:rPr>
              <a:t>Crime Clearance Rate</a:t>
            </a:r>
            <a:endParaRPr lang="en-US" b="1" dirty="0">
              <a:latin typeface="Gotham-Book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4156-6839-4884-BC1E-7F06B400EF76}" type="datetime1">
              <a:rPr lang="en-US" smtClean="0"/>
              <a:t>1/26/2021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148328" y="6145070"/>
            <a:ext cx="3895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2020 National Data Not Yet Available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0475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Gotham-Book</vt:lpstr>
      <vt:lpstr>Office Theme</vt:lpstr>
      <vt:lpstr>City of Goldsboro  Crime Clearance Rate</vt:lpstr>
    </vt:vector>
  </TitlesOfParts>
  <Company>City of Goldsboro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of Goldsboro  Crime Clearance Rate</dc:title>
  <dc:creator>Octavius Murphy</dc:creator>
  <cp:lastModifiedBy>Octavius Murphy</cp:lastModifiedBy>
  <cp:revision>1</cp:revision>
  <dcterms:created xsi:type="dcterms:W3CDTF">2021-01-26T16:45:23Z</dcterms:created>
  <dcterms:modified xsi:type="dcterms:W3CDTF">2021-01-26T16:45:49Z</dcterms:modified>
</cp:coreProperties>
</file>