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300" dirty="0"/>
              <a:t>Building Thriving Neighborhoods </a:t>
            </a:r>
            <a:endParaRPr lang="en-US" sz="1300" dirty="0" smtClean="0"/>
          </a:p>
          <a:p>
            <a:pPr>
              <a:defRPr/>
            </a:pPr>
            <a:r>
              <a:rPr lang="en-US" sz="1300" dirty="0" smtClean="0"/>
              <a:t>(</a:t>
            </a:r>
            <a:r>
              <a:rPr lang="en-US" sz="1300" dirty="0"/>
              <a:t>Single-Family)</a:t>
            </a:r>
          </a:p>
        </c:rich>
      </c:tx>
      <c:layout>
        <c:manualLayout>
          <c:xMode val="edge"/>
          <c:yMode val="edge"/>
          <c:x val="0.22951579094225916"/>
          <c:y val="4.7626559044895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Completed Owner-Occupied Housing Units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Sheet1!$B$5:$G$6</c:f>
              <c:multiLvlStrCache>
                <c:ptCount val="6"/>
                <c:lvl>
                  <c:pt idx="0">
                    <c:v>2020</c:v>
                  </c:pt>
                  <c:pt idx="1">
                    <c:v>2019</c:v>
                  </c:pt>
                  <c:pt idx="2">
                    <c:v>2018</c:v>
                  </c:pt>
                  <c:pt idx="3">
                    <c:v>2017</c:v>
                  </c:pt>
                  <c:pt idx="4">
                    <c:v>2016</c:v>
                  </c:pt>
                  <c:pt idx="5">
                    <c:v>2015</c:v>
                  </c:pt>
                </c:lvl>
                <c:lvl>
                  <c:pt idx="0">
                    <c:v>Program Year</c:v>
                  </c:pt>
                </c:lvl>
              </c:multiLvlStrCache>
            </c:multiLvl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0</c:v>
                </c:pt>
                <c:pt idx="3">
                  <c:v>15</c:v>
                </c:pt>
                <c:pt idx="4">
                  <c:v>10</c:v>
                </c:pt>
                <c:pt idx="5">
                  <c:v>13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EE00-4E03-9335-6536F0A86375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Sheet1!$B$5:$G$6</c:f>
              <c:multiLvlStrCache>
                <c:ptCount val="6"/>
                <c:lvl>
                  <c:pt idx="0">
                    <c:v>2020</c:v>
                  </c:pt>
                  <c:pt idx="1">
                    <c:v>2019</c:v>
                  </c:pt>
                  <c:pt idx="2">
                    <c:v>2018</c:v>
                  </c:pt>
                  <c:pt idx="3">
                    <c:v>2017</c:v>
                  </c:pt>
                  <c:pt idx="4">
                    <c:v>2016</c:v>
                  </c:pt>
                  <c:pt idx="5">
                    <c:v>2015</c:v>
                  </c:pt>
                </c:lvl>
                <c:lvl>
                  <c:pt idx="0">
                    <c:v>Program Year</c:v>
                  </c:pt>
                </c:lvl>
              </c:multiLvlStrCache>
            </c:multiLvlStrRef>
          </c:cat>
          <c:val>
            <c:numRef>
              <c:f>Sheet1!$C$8:$G$8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EE00-4E03-9335-6536F0A86375}"/>
            </c:ext>
          </c:extLst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Target Goal:  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Sheet1!$B$5:$G$6</c:f>
              <c:multiLvlStrCache>
                <c:ptCount val="6"/>
                <c:lvl>
                  <c:pt idx="0">
                    <c:v>2020</c:v>
                  </c:pt>
                  <c:pt idx="1">
                    <c:v>2019</c:v>
                  </c:pt>
                  <c:pt idx="2">
                    <c:v>2018</c:v>
                  </c:pt>
                  <c:pt idx="3">
                    <c:v>2017</c:v>
                  </c:pt>
                  <c:pt idx="4">
                    <c:v>2016</c:v>
                  </c:pt>
                  <c:pt idx="5">
                    <c:v>2015</c:v>
                  </c:pt>
                </c:lvl>
                <c:lvl>
                  <c:pt idx="0">
                    <c:v>Program Year</c:v>
                  </c:pt>
                </c:lvl>
              </c:multiLvlStrCache>
            </c:multiLvlStrRef>
          </c:cat>
          <c:val>
            <c:numRef>
              <c:f>Sheet1!$C$9:$G$9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EE00-4E03-9335-6536F0A863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shape val="box"/>
        <c:axId val="1137218335"/>
        <c:axId val="1137219167"/>
        <c:axId val="0"/>
      </c:bar3DChart>
      <c:catAx>
        <c:axId val="113721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219167"/>
        <c:crosses val="autoZero"/>
        <c:auto val="1"/>
        <c:lblAlgn val="ctr"/>
        <c:lblOffset val="100"/>
        <c:noMultiLvlLbl val="0"/>
      </c:catAx>
      <c:valAx>
        <c:axId val="113721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21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2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9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4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3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9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0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8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24A62-2176-447A-B195-634A208EF9A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325D-2164-4F89-960E-7889DCE4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9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311546"/>
              </p:ext>
            </p:extLst>
          </p:nvPr>
        </p:nvGraphicFramePr>
        <p:xfrm>
          <a:off x="4060371" y="2053318"/>
          <a:ext cx="4071258" cy="2751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101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Octavius Murphy</dc:creator>
  <cp:lastModifiedBy>LaToya Henry</cp:lastModifiedBy>
  <cp:revision>4</cp:revision>
  <dcterms:created xsi:type="dcterms:W3CDTF">2020-02-05T15:19:44Z</dcterms:created>
  <dcterms:modified xsi:type="dcterms:W3CDTF">2021-01-27T17:42:51Z</dcterms:modified>
</cp:coreProperties>
</file>